
<file path=[Content_Types].xml><?xml version="1.0" encoding="utf-8"?>
<Types xmlns="http://schemas.openxmlformats.org/package/2006/content-types">
  <Default Extension="jpg" ContentType="image/jpeg"/>
  <Default Extension="pptx" ContentType="application/vnd.openxmlformats-officedocument.presentationml.presentation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m4a" ContentType="audi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73" r:id="rId5"/>
    <p:sldId id="259" r:id="rId6"/>
    <p:sldId id="269" r:id="rId7"/>
    <p:sldId id="270" r:id="rId8"/>
    <p:sldId id="261" r:id="rId9"/>
    <p:sldId id="265" r:id="rId10"/>
    <p:sldId id="275" r:id="rId11"/>
    <p:sldId id="271" r:id="rId12"/>
    <p:sldId id="272" r:id="rId13"/>
    <p:sldId id="266" r:id="rId14"/>
    <p:sldId id="267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63" d="100"/>
          <a:sy n="63" d="100"/>
        </p:scale>
        <p:origin x="-3560" y="-2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r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975E-BCEF-4391-BD3B-0CD9EB125C1E}" type="datetime1">
              <a:rPr lang="fr-FR" smtClean="0"/>
              <a:pPr/>
              <a:t>22/09/20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
         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 smtClean="0"/>
              <a:pPr/>
              <a:t>‹#›</a:t>
            </a:fld>
            <a:endParaRPr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3A0590F5-A816-4E42-80DB-BE439368693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BECBE26-BE98-3643-A172-256CC7A9705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6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5" Type="http://schemas.openxmlformats.org/officeDocument/2006/relationships/image" Target="../media/image6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5" Type="http://schemas.openxmlformats.org/officeDocument/2006/relationships/image" Target="../media/image6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6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6" Type="http://schemas.openxmlformats.org/officeDocument/2006/relationships/image" Target="../media/image11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Pr_sentation_Microsoft_PowerPoint1.pptx"/><Relationship Id="rId8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6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OV"/><Relationship Id="rId4" Type="http://schemas.microsoft.com/office/2007/relationships/media" Target="../media/media10.m4a"/><Relationship Id="rId5" Type="http://schemas.openxmlformats.org/officeDocument/2006/relationships/audio" Target="../media/media10.m4a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8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8494" y="1794879"/>
            <a:ext cx="8153400" cy="2510929"/>
          </a:xfrm>
        </p:spPr>
        <p:txBody>
          <a:bodyPr>
            <a:normAutofit fontScale="90000"/>
          </a:bodyPr>
          <a:lstStyle/>
          <a:p>
            <a:pPr algn="l"/>
            <a:r>
              <a:rPr lang="fr-FR" sz="4400" dirty="0"/>
              <a:t>Prélèvements virologiques diagnostiques de la maladie COVID-19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4006" y="5839019"/>
            <a:ext cx="859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i="1" dirty="0"/>
              <a:t>Dr </a:t>
            </a:r>
            <a:r>
              <a:rPr lang="fr-FR" sz="1400" i="1" dirty="0" err="1"/>
              <a:t>Soizick</a:t>
            </a:r>
            <a:r>
              <a:rPr lang="fr-FR" sz="1400" i="1" dirty="0"/>
              <a:t> </a:t>
            </a:r>
            <a:r>
              <a:rPr lang="fr-FR" sz="1400" i="1" dirty="0" err="1"/>
              <a:t>Pondaven</a:t>
            </a:r>
            <a:r>
              <a:rPr lang="fr-FR" sz="1400" i="1" dirty="0"/>
              <a:t>. Yasmine </a:t>
            </a:r>
            <a:r>
              <a:rPr lang="fr-FR" sz="1400" i="1" dirty="0" err="1"/>
              <a:t>Boumghit</a:t>
            </a:r>
            <a:r>
              <a:rPr lang="fr-FR" sz="1400" i="1" dirty="0"/>
              <a:t>. Pr Emmanuel </a:t>
            </a:r>
            <a:r>
              <a:rPr lang="fr-FR" sz="1400" i="1" dirty="0" err="1"/>
              <a:t>Lescanne</a:t>
            </a:r>
            <a:r>
              <a:rPr lang="fr-FR" sz="1400" dirty="0"/>
              <a:t> Service d’ORL- CHU de Tours</a:t>
            </a:r>
            <a:r>
              <a:rPr lang="fr-FR" sz="1400" i="1" dirty="0"/>
              <a:t>. </a:t>
            </a:r>
          </a:p>
          <a:p>
            <a:r>
              <a:rPr lang="en-US" sz="1400" i="1" dirty="0"/>
              <a:t>Dr Eugen Ionescu, Thomas Biot, Pr Eric Truy. </a:t>
            </a:r>
            <a:r>
              <a:rPr lang="fr-FR" sz="1400" dirty="0"/>
              <a:t>Services d’ORL, de Chirurgie Cervico-faciale et d’Audiophonologie; et d’audiologie et d’explorations </a:t>
            </a:r>
            <a:r>
              <a:rPr lang="fr-FR" sz="1400" dirty="0" err="1"/>
              <a:t>otoneurologiques</a:t>
            </a:r>
            <a:r>
              <a:rPr lang="fr-FR" sz="1400" dirty="0"/>
              <a:t>. Hôpital Edouard Herriot. Hospice Civil de Lyon.</a:t>
            </a:r>
            <a:endParaRPr lang="fr-FR" sz="1400" i="1" dirty="0"/>
          </a:p>
        </p:txBody>
      </p:sp>
      <p:pic>
        <p:nvPicPr>
          <p:cNvPr id="5" name="Image 4" descr="images.jpeg"/>
          <p:cNvPicPr>
            <a:picLocks noChangeAspect="1"/>
          </p:cNvPicPr>
          <p:nvPr/>
        </p:nvPicPr>
        <p:blipFill>
          <a:blip r:embed="rId4"/>
          <a:srcRect b="7579"/>
          <a:stretch>
            <a:fillRect/>
          </a:stretch>
        </p:blipFill>
        <p:spPr>
          <a:xfrm>
            <a:off x="6014095" y="3099218"/>
            <a:ext cx="3079750" cy="19786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"/>
            <a:ext cx="2165124" cy="11684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6F463123-F407-4691-8EA8-FBC27ABA2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263" y="3337"/>
            <a:ext cx="1841996" cy="11035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E0E48CBD-884E-487C-9118-C380E6016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834" y="10626"/>
            <a:ext cx="1306166" cy="13061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9F4CFDE-039C-46AD-A7A4-9D82BE75E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1025" name="Picture 1" descr="spilf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05" y="84485"/>
            <a:ext cx="1112267" cy="111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ogo-gpi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45" y="81618"/>
            <a:ext cx="957163" cy="105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FM_Logotype_CMJN_300dpi_Couleurs_ROG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193"/>
            <a:ext cx="1090266" cy="109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76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919261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endParaRPr lang="fr-FR" dirty="0"/>
          </a:p>
          <a:p>
            <a:r>
              <a:rPr lang="fr-FR" dirty="0"/>
              <a:t>Il n’est pas souhaitable de déboucher le tube à l’avance (éviter les contaminations).</a:t>
            </a:r>
          </a:p>
          <a:p>
            <a:endParaRPr lang="fr-FR" dirty="0"/>
          </a:p>
          <a:p>
            <a:r>
              <a:rPr lang="fr-FR" dirty="0"/>
              <a:t>Au moment de déposer l’écouvillon dans le milieu de transport, éviter au maximum de poser les doigts, mêmes gantés, sur l’ouverture du tube  : pour cela après avoir cassé la tige, il faut s’aider du bouchon pour repousser doucement l’écouvillon dans le tube.</a:t>
            </a:r>
          </a:p>
          <a:p>
            <a:endParaRPr lang="fr-FR" dirty="0"/>
          </a:p>
          <a:p>
            <a:r>
              <a:rPr lang="fr-FR" dirty="0"/>
              <a:t>Après avoir rebouché le tube, procéder à la désinfection de l’extérieur du tube et bouchon (lingette ou spray). </a:t>
            </a:r>
          </a:p>
          <a:p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29FC4A64-A584-4125-BB55-8D40E2AFCF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52524"/>
      </p:ext>
    </p:extLst>
  </p:cSld>
  <p:clrMapOvr>
    <a:masterClrMapping/>
  </p:clrMapOvr>
  <p:transition xmlns:p14="http://schemas.microsoft.com/office/powerpoint/2010/main" spd="slow" advTm="473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-49735" y="1422872"/>
            <a:ext cx="6624736" cy="5682376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+mj-lt"/>
              </a:rPr>
              <a:t>Fosses nasales plus étroites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Distance narine/rhinopharynx un peu plus courte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Coopération moins bonne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400" b="1" dirty="0">
                <a:latin typeface="+mj-lt"/>
              </a:rPr>
              <a:t>Chez les enfants de moins de 3 ans: l’indication du prélèvement doit être discutée et celui-ci doit être réalisé par un professionnel entraîné, habitué à réaliser le geste chez le petit enfant.</a:t>
            </a:r>
          </a:p>
          <a:p>
            <a:pPr marL="109728" indent="0">
              <a:buNone/>
            </a:pPr>
            <a:endParaRPr lang="fr-FR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008112"/>
          </a:xfrm>
        </p:spPr>
        <p:txBody>
          <a:bodyPr/>
          <a:lstStyle/>
          <a:p>
            <a:r>
              <a:rPr lang="fr-FR" dirty="0"/>
              <a:t>Les particularités chez l’enfant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8" t="32319" r="48253" b="25727"/>
          <a:stretch/>
        </p:blipFill>
        <p:spPr bwMode="auto">
          <a:xfrm>
            <a:off x="6439732" y="2224608"/>
            <a:ext cx="2553802" cy="212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589370" y="4633392"/>
            <a:ext cx="2461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Distance narine/rhinopharynx</a:t>
            </a:r>
          </a:p>
          <a:p>
            <a:r>
              <a:rPr lang="fr-FR" sz="1400" dirty="0"/>
              <a:t> Enfant de 8 ans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22532E57-6572-4028-8F7E-E1F92B3D7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3"/>
    </mc:Choice>
    <mc:Fallback xmlns="">
      <p:transition spd="slow" advTm="368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548680"/>
            <a:ext cx="5915000" cy="5458611"/>
          </a:xfrm>
        </p:spPr>
        <p:txBody>
          <a:bodyPr>
            <a:normAutofit/>
          </a:bodyPr>
          <a:lstStyle/>
          <a:p>
            <a:r>
              <a:rPr lang="fr-FR" sz="2400" dirty="0"/>
              <a:t>Pour les plus jeunes installation sur les genoux des parents tête maintenue</a:t>
            </a:r>
          </a:p>
          <a:p>
            <a:endParaRPr lang="fr-FR" sz="2400" dirty="0"/>
          </a:p>
          <a:p>
            <a:r>
              <a:rPr lang="fr-FR" sz="2400" dirty="0"/>
              <a:t>Utiliser tous les moyens à disposition adaptés à l’âge pour diminuer la douleur (</a:t>
            </a:r>
            <a:r>
              <a:rPr lang="fr-FR" sz="2400" dirty="0" err="1"/>
              <a:t>Méopa</a:t>
            </a:r>
            <a:r>
              <a:rPr lang="fr-FR" sz="2400" dirty="0"/>
              <a:t>, distraction, spray d’anesthésie locale chez les plus de 6 ans) </a:t>
            </a:r>
          </a:p>
          <a:p>
            <a:pPr marL="109728" indent="0">
              <a:buNone/>
            </a:pPr>
            <a:r>
              <a:rPr lang="fr-FR" altLang="fr-FR" sz="1600" i="1" dirty="0"/>
              <a:t>(Prévention et le soulagement des douleurs induites:      obligation depuis la loi du 4 mars 2002)</a:t>
            </a:r>
          </a:p>
          <a:p>
            <a:pPr marL="109728" indent="0">
              <a:buNone/>
            </a:pPr>
            <a:endParaRPr lang="fr-FR" altLang="fr-FR" sz="1800" i="1" dirty="0"/>
          </a:p>
          <a:p>
            <a:r>
              <a:rPr lang="fr-FR" sz="2400" dirty="0"/>
              <a:t>Indications limitées +++(données épidémiologiques) </a:t>
            </a:r>
          </a:p>
          <a:p>
            <a:endParaRPr lang="fr-FR" dirty="0"/>
          </a:p>
        </p:txBody>
      </p:sp>
      <p:pic>
        <p:nvPicPr>
          <p:cNvPr id="4" name="Picture 2" descr="C:\Users\pondaves\Desktop\IOQW09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t="7337" r="31689" b="24808"/>
          <a:stretch/>
        </p:blipFill>
        <p:spPr bwMode="auto">
          <a:xfrm>
            <a:off x="6566120" y="1317869"/>
            <a:ext cx="2361980" cy="340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3424C051-3FD8-4E58-A27F-B631F4437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1"/>
    </mc:Choice>
    <mc:Fallback xmlns="">
      <p:transition spd="slow" advTm="357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Plateformes gouvernementales MGI</a:t>
            </a:r>
          </a:p>
        </p:txBody>
      </p:sp>
      <p:pic>
        <p:nvPicPr>
          <p:cNvPr id="1026" name="Picture 2" descr="C:\Users\pondaves\Desktop\IMG_23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6091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407696" y="2152707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Kit de prélèvement fourni pour la plateforme MGI:</a:t>
            </a:r>
          </a:p>
          <a:p>
            <a:r>
              <a:rPr lang="fr-FR" dirty="0"/>
              <a:t>Écouvillon pour frottis nasal profond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335688" y="4449015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Kit de prélèvement utilisé précédemment:</a:t>
            </a:r>
          </a:p>
          <a:p>
            <a:r>
              <a:rPr lang="fr-FR" dirty="0"/>
              <a:t>Écouvillon pour frottis rhinopharyngé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415F9DE4-0FD3-4796-97FF-DD77D268A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="" xmlns:a16="http://schemas.microsoft.com/office/drawing/2014/main" id="{AFF09788-4A69-4AAB-93CA-3C95D9AC25E5}"/>
              </a:ext>
            </a:extLst>
          </p:cNvPr>
          <p:cNvCxnSpPr>
            <a:cxnSpLocks/>
          </p:cNvCxnSpPr>
          <p:nvPr/>
        </p:nvCxnSpPr>
        <p:spPr>
          <a:xfrm flipH="1" flipV="1">
            <a:off x="5364088" y="4941168"/>
            <a:ext cx="97160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="" xmlns:a16="http://schemas.microsoft.com/office/drawing/2014/main" id="{07340D4B-9791-4DAB-B780-501592D03E33}"/>
              </a:ext>
            </a:extLst>
          </p:cNvPr>
          <p:cNvCxnSpPr>
            <a:cxnSpLocks/>
          </p:cNvCxnSpPr>
          <p:nvPr/>
        </p:nvCxnSpPr>
        <p:spPr>
          <a:xfrm flipH="1">
            <a:off x="5508104" y="3212976"/>
            <a:ext cx="8275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E5D0C500-D7BF-479C-AC7E-553E3D33D817}"/>
              </a:ext>
            </a:extLst>
          </p:cNvPr>
          <p:cNvSpPr txBox="1"/>
          <p:nvPr/>
        </p:nvSpPr>
        <p:spPr>
          <a:xfrm>
            <a:off x="1853444" y="35752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Collet de cassure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="" xmlns:a16="http://schemas.microsoft.com/office/drawing/2014/main" id="{340458EA-7C10-4A67-AD6B-91B239B4B3AA}"/>
              </a:ext>
            </a:extLst>
          </p:cNvPr>
          <p:cNvCxnSpPr/>
          <p:nvPr/>
        </p:nvCxnSpPr>
        <p:spPr>
          <a:xfrm flipV="1">
            <a:off x="2915816" y="3212976"/>
            <a:ext cx="144016" cy="417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="" xmlns:a16="http://schemas.microsoft.com/office/drawing/2014/main" id="{92509C06-3364-4BD5-9D33-7B164FAB7707}"/>
              </a:ext>
            </a:extLst>
          </p:cNvPr>
          <p:cNvCxnSpPr/>
          <p:nvPr/>
        </p:nvCxnSpPr>
        <p:spPr>
          <a:xfrm>
            <a:off x="3059832" y="3898403"/>
            <a:ext cx="1224136" cy="682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720538"/>
      </p:ext>
    </p:extLst>
  </p:cSld>
  <p:clrMapOvr>
    <a:masterClrMapping/>
  </p:clrMapOvr>
  <p:transition xmlns:p14="http://schemas.microsoft.com/office/powerpoint/2010/main" spd="slow" advTm="380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02103" y="79083"/>
            <a:ext cx="6768752" cy="63698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fr-FR" dirty="0"/>
          </a:p>
          <a:p>
            <a:r>
              <a:rPr lang="fr-FR" b="1" u="sng" dirty="0">
                <a:solidFill>
                  <a:schemeClr val="accent5">
                    <a:lumMod val="75000"/>
                  </a:schemeClr>
                </a:solidFill>
              </a:rPr>
              <a:t>Frottis nasal profond:</a:t>
            </a:r>
          </a:p>
          <a:p>
            <a:pPr>
              <a:buNone/>
            </a:pPr>
            <a:endParaRPr lang="fr-FR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109728" indent="0">
              <a:buNone/>
            </a:pPr>
            <a:r>
              <a:rPr lang="fr-FR" dirty="0"/>
              <a:t>- </a:t>
            </a:r>
            <a:r>
              <a:rPr lang="fr-FR" sz="2200" dirty="0"/>
              <a:t>Insertion d’environ 3 à 4 cm jusqu’à introduction du collet de cassure dans le vestibule narinaire en effectuant un geste de rotation douce</a:t>
            </a:r>
          </a:p>
          <a:p>
            <a:pPr marL="109728" indent="0">
              <a:buNone/>
            </a:pPr>
            <a:r>
              <a:rPr lang="fr-FR" sz="2200" dirty="0"/>
              <a:t>- En statique réaliser l’écouvillonnage en réalisant plusieurs mouvements de rotation</a:t>
            </a:r>
          </a:p>
          <a:p>
            <a:pPr marL="109728" indent="0">
              <a:buNone/>
            </a:pPr>
            <a:r>
              <a:rPr lang="fr-FR" sz="2200" dirty="0" smtClean="0"/>
              <a:t>-Si le le prélèvement d’une seconde narine est nécessaire, procéder </a:t>
            </a:r>
            <a:r>
              <a:rPr lang="fr-FR" sz="2200" dirty="0"/>
              <a:t>de la même façon dans l’autre narine avec le même écouvillon</a:t>
            </a:r>
          </a:p>
          <a:p>
            <a:pPr marL="109728" indent="0">
              <a:buNone/>
            </a:pPr>
            <a:endParaRPr lang="fr-FR" dirty="0"/>
          </a:p>
          <a:p>
            <a:r>
              <a:rPr lang="fr-FR" b="1" dirty="0"/>
              <a:t>Attention au risque de fracture de l’écouvillon dans la fosse nasale</a:t>
            </a:r>
          </a:p>
          <a:p>
            <a:r>
              <a:rPr lang="fr-FR" b="1" dirty="0"/>
              <a:t>Patients ≥ à 15 ans</a:t>
            </a:r>
          </a:p>
          <a:p>
            <a:pPr marL="109728" indent="0">
              <a:buNone/>
            </a:pPr>
            <a:endParaRPr lang="fr-FR" dirty="0"/>
          </a:p>
        </p:txBody>
      </p:sp>
      <p:pic>
        <p:nvPicPr>
          <p:cNvPr id="6" name="Espace réservé du contenu 3">
            <a:extLst>
              <a:ext uri="{FF2B5EF4-FFF2-40B4-BE49-F238E27FC236}">
                <a16:creationId xmlns="" xmlns:a16="http://schemas.microsoft.com/office/drawing/2014/main" id="{375B7C29-7D14-4B6E-ACF4-BFB6AFE2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7" t="8068" r="28905" b="14622"/>
          <a:stretch/>
        </p:blipFill>
        <p:spPr bwMode="auto">
          <a:xfrm>
            <a:off x="7385003" y="171918"/>
            <a:ext cx="1214181" cy="1180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5D71302-44B8-4DF3-883E-AE6CBAE73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39" t="7563" r="28905" b="15966"/>
          <a:stretch/>
        </p:blipFill>
        <p:spPr bwMode="auto">
          <a:xfrm>
            <a:off x="7440140" y="2031688"/>
            <a:ext cx="1208544" cy="1179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4E55F16A-F2E1-43F7-8167-6619E90A39E1}"/>
              </a:ext>
            </a:extLst>
          </p:cNvPr>
          <p:cNvSpPr txBox="1"/>
          <p:nvPr/>
        </p:nvSpPr>
        <p:spPr>
          <a:xfrm>
            <a:off x="7382185" y="1369295"/>
            <a:ext cx="145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Gouttière d’insertion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A2612AB-48D3-46ED-8C7B-A8C83DFA4816}"/>
              </a:ext>
            </a:extLst>
          </p:cNvPr>
          <p:cNvSpPr txBox="1"/>
          <p:nvPr/>
        </p:nvSpPr>
        <p:spPr>
          <a:xfrm>
            <a:off x="7085663" y="3952169"/>
            <a:ext cx="1965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Zone du frottis nasal profond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D243814-50B4-4109-B9ED-83DD590CBC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20186"/>
          <a:stretch/>
        </p:blipFill>
        <p:spPr>
          <a:xfrm>
            <a:off x="7070855" y="4598500"/>
            <a:ext cx="1786573" cy="150608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="" xmlns:a16="http://schemas.microsoft.com/office/drawing/2014/main" id="{49EFF820-C8D4-48FF-9979-8E49509786B6}"/>
              </a:ext>
            </a:extLst>
          </p:cNvPr>
          <p:cNvSpPr/>
          <p:nvPr/>
        </p:nvSpPr>
        <p:spPr>
          <a:xfrm>
            <a:off x="7854677" y="5358030"/>
            <a:ext cx="189735" cy="32759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="" xmlns:a16="http://schemas.microsoft.com/office/drawing/2014/main" id="{A83670A1-FCC7-4B3B-94CD-24FCACD6E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C42898F4-892E-4BEB-8BFC-9A5B26DCEF0D}"/>
              </a:ext>
            </a:extLst>
          </p:cNvPr>
          <p:cNvCxnSpPr>
            <a:cxnSpLocks/>
          </p:cNvCxnSpPr>
          <p:nvPr/>
        </p:nvCxnSpPr>
        <p:spPr>
          <a:xfrm flipH="1">
            <a:off x="7989275" y="4720436"/>
            <a:ext cx="255133" cy="631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700663"/>
      </p:ext>
    </p:extLst>
  </p:cSld>
  <p:clrMapOvr>
    <a:masterClrMapping/>
  </p:clrMapOvr>
  <p:transition xmlns:p14="http://schemas.microsoft.com/office/powerpoint/2010/main" spd="slow" advTm="520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38531"/>
          </a:xfrm>
        </p:spPr>
        <p:txBody>
          <a:bodyPr/>
          <a:lstStyle/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endParaRPr lang="fr-FR" dirty="0"/>
          </a:p>
          <a:p>
            <a:r>
              <a:rPr lang="fr-FR" dirty="0"/>
              <a:t>Acquérir des connaissances pour mieux réaliser le prélèvement</a:t>
            </a:r>
          </a:p>
          <a:p>
            <a:endParaRPr lang="fr-FR" dirty="0"/>
          </a:p>
          <a:p>
            <a:r>
              <a:rPr lang="fr-FR" dirty="0"/>
              <a:t>Améliorer l’efficacité du test</a:t>
            </a:r>
          </a:p>
          <a:p>
            <a:pPr>
              <a:buNone/>
            </a:pPr>
            <a:endParaRPr lang="fr-FR" dirty="0"/>
          </a:p>
          <a:p>
            <a:r>
              <a:rPr lang="fr-FR" dirty="0"/>
              <a:t>Le rendre moins désagréable</a:t>
            </a:r>
          </a:p>
          <a:p>
            <a:endParaRPr lang="fr-FR" dirty="0"/>
          </a:p>
          <a:p>
            <a:pPr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EDEC891-DF6D-4B80-96FA-772740DA8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Tm="1890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Recueil de cellules de l’épithélium respiratoire infectées par le virus</a:t>
            </a:r>
          </a:p>
          <a:p>
            <a:r>
              <a:rPr lang="fr-FR" dirty="0"/>
              <a:t>Sites préférentiels de réplication virale (rhinopharynx/ partie profonde des fosses nasales)</a:t>
            </a:r>
          </a:p>
          <a:p>
            <a:r>
              <a:rPr lang="fr-FR" dirty="0"/>
              <a:t>Cellules avec récepteurs ACE2</a:t>
            </a:r>
          </a:p>
          <a:p>
            <a:r>
              <a:rPr lang="fr-FR" dirty="0"/>
              <a:t>Technique de RT- PCR: identification d’ARN viral et amplification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du prélèvement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99CF2275-4717-4D97-ADB0-5D6FBB93E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Tm="515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93892" y="523364"/>
            <a:ext cx="617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/>
              <a:t>Rappels anatomiques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C089BEF4-3DA0-493C-BAD5-897ACD3859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3553" y="5473303"/>
            <a:ext cx="365522" cy="365522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AFF91489-8666-488A-BE9B-4BB931BAE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6" y="1788215"/>
            <a:ext cx="2474904" cy="3631773"/>
          </a:xfrm>
          <a:prstGeom prst="rect">
            <a:avLst/>
          </a:prstGeom>
        </p:spPr>
      </p:pic>
      <p:graphicFrame>
        <p:nvGraphicFramePr>
          <p:cNvPr id="9" name="Objet 8">
            <a:extLst>
              <a:ext uri="{FF2B5EF4-FFF2-40B4-BE49-F238E27FC236}">
                <a16:creationId xmlns="" xmlns:a16="http://schemas.microsoft.com/office/drawing/2014/main" id="{20A97CFB-F790-4F0C-B060-7809708DAF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756388"/>
              </p:ext>
            </p:extLst>
          </p:nvPr>
        </p:nvGraphicFramePr>
        <p:xfrm>
          <a:off x="5179704" y="1547500"/>
          <a:ext cx="14402220" cy="1291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9" name="Objet 8">
                        <a:extLst>
                          <a:ext uri="{FF2B5EF4-FFF2-40B4-BE49-F238E27FC236}">
                            <a16:creationId xmlns="" xmlns:a16="http://schemas.microsoft.com/office/drawing/2014/main" id="{20A97CFB-F790-4F0C-B060-7809708DA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79704" y="1547500"/>
                        <a:ext cx="14402220" cy="12910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36405AA1-9685-4041-9065-C87F08B7BEB4}"/>
              </a:ext>
            </a:extLst>
          </p:cNvPr>
          <p:cNvSpPr txBox="1"/>
          <p:nvPr/>
        </p:nvSpPr>
        <p:spPr>
          <a:xfrm>
            <a:off x="3490723" y="2852936"/>
            <a:ext cx="168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Cornet inférieur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AA4E7C5D-BA5A-4658-9B80-C818FFECE069}"/>
              </a:ext>
            </a:extLst>
          </p:cNvPr>
          <p:cNvSpPr txBox="1"/>
          <p:nvPr/>
        </p:nvSpPr>
        <p:spPr>
          <a:xfrm>
            <a:off x="6346474" y="5315421"/>
            <a:ext cx="243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Vestibule </a:t>
            </a:r>
            <a:r>
              <a:rPr lang="fr-FR" dirty="0" err="1"/>
              <a:t>narinaire</a:t>
            </a:r>
            <a:r>
              <a:rPr lang="fr-FR" dirty="0"/>
              <a:t>, se prolonge par le plancher de la fosse nasale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DA2C0B2-7029-476C-95DA-A05D2A46A43C}"/>
              </a:ext>
            </a:extLst>
          </p:cNvPr>
          <p:cNvSpPr txBox="1"/>
          <p:nvPr/>
        </p:nvSpPr>
        <p:spPr>
          <a:xfrm>
            <a:off x="3120885" y="3912111"/>
            <a:ext cx="1805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Vestibule </a:t>
            </a:r>
            <a:r>
              <a:rPr lang="fr-FR" dirty="0" err="1"/>
              <a:t>narinaire</a:t>
            </a:r>
            <a:r>
              <a:rPr lang="fr-FR" dirty="0"/>
              <a:t>, se prolonge par le Plancher de la fosse nasale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1836E261-1A6F-485E-B3AE-BF4A466B3838}"/>
              </a:ext>
            </a:extLst>
          </p:cNvPr>
          <p:cNvSpPr txBox="1"/>
          <p:nvPr/>
        </p:nvSpPr>
        <p:spPr>
          <a:xfrm>
            <a:off x="3923928" y="1547500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Cornet moyen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B4EA1228-1F08-472A-9F67-F4EBD72ADFB6}"/>
              </a:ext>
            </a:extLst>
          </p:cNvPr>
          <p:cNvSpPr txBox="1"/>
          <p:nvPr/>
        </p:nvSpPr>
        <p:spPr>
          <a:xfrm>
            <a:off x="3739429" y="5809562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Cloison nasale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="" xmlns:a16="http://schemas.microsoft.com/office/drawing/2014/main" id="{2613AE77-633B-4DA9-A4E9-29927B254BF8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2190009" y="2826508"/>
            <a:ext cx="1300713" cy="4351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A2E2C8A3-00F3-48CE-83DF-16403BA07C5D}"/>
              </a:ext>
            </a:extLst>
          </p:cNvPr>
          <p:cNvCxnSpPr>
            <a:stCxn id="10" idx="3"/>
          </p:cNvCxnSpPr>
          <p:nvPr/>
        </p:nvCxnSpPr>
        <p:spPr>
          <a:xfrm>
            <a:off x="5179704" y="3261675"/>
            <a:ext cx="2165215" cy="687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="" xmlns:a16="http://schemas.microsoft.com/office/drawing/2014/main" id="{87FE0340-00CB-4207-A8C4-83D4E5896131}"/>
              </a:ext>
            </a:extLst>
          </p:cNvPr>
          <p:cNvCxnSpPr/>
          <p:nvPr/>
        </p:nvCxnSpPr>
        <p:spPr>
          <a:xfrm>
            <a:off x="5579939" y="1945056"/>
            <a:ext cx="739256" cy="14574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="" xmlns:a16="http://schemas.microsoft.com/office/drawing/2014/main" id="{BB99D9F4-3D3A-4035-8E24-8E622116E920}"/>
              </a:ext>
            </a:extLst>
          </p:cNvPr>
          <p:cNvCxnSpPr>
            <a:cxnSpLocks/>
          </p:cNvCxnSpPr>
          <p:nvPr/>
        </p:nvCxnSpPr>
        <p:spPr>
          <a:xfrm>
            <a:off x="5549540" y="1919000"/>
            <a:ext cx="1607702" cy="1240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="" xmlns:a16="http://schemas.microsoft.com/office/drawing/2014/main" id="{9EABBADA-10BE-40E4-9F03-1CC4F8F47DC0}"/>
              </a:ext>
            </a:extLst>
          </p:cNvPr>
          <p:cNvCxnSpPr/>
          <p:nvPr/>
        </p:nvCxnSpPr>
        <p:spPr>
          <a:xfrm flipH="1" flipV="1">
            <a:off x="2247882" y="3107097"/>
            <a:ext cx="873004" cy="873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="" xmlns:a16="http://schemas.microsoft.com/office/drawing/2014/main" id="{10BFD297-44E3-4CBD-8D36-3E4B440FEE11}"/>
              </a:ext>
            </a:extLst>
          </p:cNvPr>
          <p:cNvCxnSpPr/>
          <p:nvPr/>
        </p:nvCxnSpPr>
        <p:spPr>
          <a:xfrm flipV="1">
            <a:off x="4991166" y="4152260"/>
            <a:ext cx="1543916" cy="1560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="" xmlns:a16="http://schemas.microsoft.com/office/drawing/2014/main" id="{3F57080E-510D-4159-BAD9-16832291B98F}"/>
              </a:ext>
            </a:extLst>
          </p:cNvPr>
          <p:cNvCxnSpPr/>
          <p:nvPr/>
        </p:nvCxnSpPr>
        <p:spPr>
          <a:xfrm flipV="1">
            <a:off x="7002270" y="4224528"/>
            <a:ext cx="82044" cy="9843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="" xmlns:a16="http://schemas.microsoft.com/office/drawing/2014/main" id="{87FE0340-00CB-4207-A8C4-83D4E5896131}"/>
              </a:ext>
            </a:extLst>
          </p:cNvPr>
          <p:cNvCxnSpPr/>
          <p:nvPr/>
        </p:nvCxnSpPr>
        <p:spPr>
          <a:xfrm>
            <a:off x="5212080" y="3278124"/>
            <a:ext cx="850392" cy="648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962501"/>
      </p:ext>
    </p:extLst>
  </p:cSld>
  <p:clrMapOvr>
    <a:masterClrMapping/>
  </p:clrMapOvr>
  <p:transition xmlns:p14="http://schemas.microsoft.com/office/powerpoint/2010/main" spd="slow" advTm="6984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97A3123-6409-4DEA-BAFB-D86E65A4D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="" xmlns:a16="http://schemas.microsoft.com/office/drawing/2014/main" id="{CBD4FA8D-92B1-4C9A-B3F3-F2626018C522}"/>
              </a:ext>
            </a:extLst>
          </p:cNvPr>
          <p:cNvSpPr/>
          <p:nvPr/>
        </p:nvSpPr>
        <p:spPr>
          <a:xfrm>
            <a:off x="5436096" y="3501008"/>
            <a:ext cx="648072" cy="6692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Objet 8">
            <a:hlinkClick r:id="" action="ppaction://ole?verb=0"/>
            <a:extLst>
              <a:ext uri="{FF2B5EF4-FFF2-40B4-BE49-F238E27FC236}">
                <a16:creationId xmlns="" xmlns:a16="http://schemas.microsoft.com/office/drawing/2014/main" id="{FD98A649-3024-4D98-83D3-25DC42D2ED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788125"/>
              </p:ext>
            </p:extLst>
          </p:nvPr>
        </p:nvGraphicFramePr>
        <p:xfrm>
          <a:off x="732364" y="1333881"/>
          <a:ext cx="8046157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Presentation" r:id="rId7" imgW="5800303" imgH="3261357" progId="PowerPoint.Show.12">
                  <p:embed/>
                </p:oleObj>
              </mc:Choice>
              <mc:Fallback>
                <p:oleObj name="Presentation" r:id="rId7" imgW="5800303" imgH="3261357" progId="PowerPoint.Show.12">
                  <p:embed/>
                  <p:pic>
                    <p:nvPicPr>
                      <p:cNvPr id="9" name="Objet 8">
                        <a:hlinkClick r:id="" action="ppaction://ole?verb=0"/>
                        <a:extLst>
                          <a:ext uri="{FF2B5EF4-FFF2-40B4-BE49-F238E27FC236}">
                            <a16:creationId xmlns="" xmlns:a16="http://schemas.microsoft.com/office/drawing/2014/main" id="{FD98A649-3024-4D98-83D3-25DC42D2ED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2364" y="1333881"/>
                        <a:ext cx="8046157" cy="452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15E872E5-AA55-4FFA-9FFB-A9673C5F4305}"/>
              </a:ext>
            </a:extLst>
          </p:cNvPr>
          <p:cNvSpPr txBox="1"/>
          <p:nvPr/>
        </p:nvSpPr>
        <p:spPr>
          <a:xfrm>
            <a:off x="3563888" y="410894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Plancher de la fosse nasale</a:t>
            </a:r>
          </a:p>
        </p:txBody>
      </p:sp>
    </p:spTree>
  </p:cSld>
  <p:clrMapOvr>
    <a:masterClrMapping/>
  </p:clrMapOvr>
  <p:transition xmlns:p14="http://schemas.microsoft.com/office/powerpoint/2010/main" spd="slow" advTm="3434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3700" y="2204864"/>
            <a:ext cx="8229600" cy="4525963"/>
          </a:xfrm>
        </p:spPr>
        <p:txBody>
          <a:bodyPr/>
          <a:lstStyle/>
          <a:p>
            <a:r>
              <a:rPr lang="fr-FR" dirty="0"/>
              <a:t>Maladie ou traitement entrainant des risques importants de saignement</a:t>
            </a:r>
          </a:p>
          <a:p>
            <a:endParaRPr lang="fr-FR" dirty="0"/>
          </a:p>
          <a:p>
            <a:r>
              <a:rPr lang="fr-FR" dirty="0"/>
              <a:t>Chirurgie récente des fosses nasales</a:t>
            </a:r>
          </a:p>
          <a:p>
            <a:endParaRPr lang="fr-FR" dirty="0"/>
          </a:p>
          <a:p>
            <a:r>
              <a:rPr lang="fr-FR" dirty="0"/>
              <a:t>Malformation complexe des fosses nasales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Contre indications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C5A0F3A3-A35B-4ABE-813A-FEADDDDC1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5"/>
    </mc:Choice>
    <mc:Fallback xmlns="">
      <p:transition spd="slow" advTm="267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464F8BE-2E09-0B46-8605-28599D77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56" y="188640"/>
            <a:ext cx="8384147" cy="1325563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+mn-lt"/>
              </a:rPr>
              <a:t>Les causes fréquentes d’obstruction nasale </a:t>
            </a:r>
            <a:r>
              <a:rPr lang="fr-FR" sz="2000" dirty="0">
                <a:latin typeface="+mn-lt"/>
              </a:rPr>
              <a:t>à l’origine de difficultés de </a:t>
            </a:r>
            <a:r>
              <a:rPr lang="fr-FR" sz="2000" b="1" dirty="0">
                <a:latin typeface="+mn-lt"/>
              </a:rPr>
              <a:t>réalisation du prélèvement.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9FE9741-1D98-A344-972B-939935214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3" t="23331" r="56091" b="12454"/>
          <a:stretch/>
        </p:blipFill>
        <p:spPr>
          <a:xfrm>
            <a:off x="577456" y="2116667"/>
            <a:ext cx="2333623" cy="26246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A103E2DC-C27D-9A41-91BA-8761360DC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132856"/>
            <a:ext cx="2598748" cy="26246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E8322DD8-25F3-9F4D-B34D-7E7965167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116667"/>
            <a:ext cx="2482377" cy="262466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5B3B837-E992-8840-A8FB-618511E70DDD}"/>
              </a:ext>
            </a:extLst>
          </p:cNvPr>
          <p:cNvSpPr txBox="1"/>
          <p:nvPr/>
        </p:nvSpPr>
        <p:spPr>
          <a:xfrm>
            <a:off x="577456" y="4955011"/>
            <a:ext cx="2585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j-lt"/>
              </a:rPr>
              <a:t>Orifice </a:t>
            </a:r>
            <a:r>
              <a:rPr lang="fr-FR" sz="1600" b="1" dirty="0" err="1">
                <a:latin typeface="+mj-lt"/>
              </a:rPr>
              <a:t>narinaire</a:t>
            </a:r>
            <a:r>
              <a:rPr lang="fr-FR" sz="1600" b="1" dirty="0">
                <a:latin typeface="+mj-lt"/>
              </a:rPr>
              <a:t> de taille réduite</a:t>
            </a:r>
          </a:p>
          <a:p>
            <a:pPr algn="ctr"/>
            <a:r>
              <a:rPr lang="fr-FR" sz="1600" b="1" dirty="0">
                <a:latin typeface="+mj-lt"/>
              </a:rPr>
              <a:t>la déviation de la cloison nasale </a:t>
            </a:r>
            <a:r>
              <a:rPr lang="fr-FR" sz="1600" dirty="0">
                <a:latin typeface="+mj-lt"/>
              </a:rPr>
              <a:t>(vers la droite ici)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87429B1C-FD08-2747-8178-6BB399596323}"/>
              </a:ext>
            </a:extLst>
          </p:cNvPr>
          <p:cNvSpPr txBox="1"/>
          <p:nvPr/>
        </p:nvSpPr>
        <p:spPr>
          <a:xfrm>
            <a:off x="3491880" y="4947365"/>
            <a:ext cx="238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Rhinite aigue et congestion des cornets (</a:t>
            </a:r>
            <a:r>
              <a:rPr lang="fr-FR" sz="1600" dirty="0"/>
              <a:t>fosse nasale gauche)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BDFA1E2-9459-8A41-86AF-3E6AC8180907}"/>
              </a:ext>
            </a:extLst>
          </p:cNvPr>
          <p:cNvSpPr txBox="1"/>
          <p:nvPr/>
        </p:nvSpPr>
        <p:spPr>
          <a:xfrm>
            <a:off x="6624077" y="5031955"/>
            <a:ext cx="1852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Polypose nasale </a:t>
            </a:r>
            <a:r>
              <a:rPr lang="fr-FR" sz="1600" dirty="0"/>
              <a:t>(Fosse nasale gauche)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BE16060-EA67-428E-86B6-4FE16B3DE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6"/>
    </mc:Choice>
    <mc:Fallback xmlns="">
      <p:transition spd="slow" advTm="310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/>
          <a:lstStyle/>
          <a:p>
            <a:pPr marL="109728" indent="0">
              <a:buNone/>
            </a:pPr>
            <a:r>
              <a:rPr lang="fr-FR" b="1" dirty="0"/>
              <a:t>La technique du prélèvement par frottis rhinopharyngé</a:t>
            </a:r>
          </a:p>
          <a:p>
            <a:pPr marL="109728" indent="0">
              <a:buNone/>
            </a:pPr>
            <a:endParaRPr lang="fr-FR" dirty="0"/>
          </a:p>
          <a:p>
            <a:r>
              <a:rPr lang="fr-FR" dirty="0"/>
              <a:t>Tête droite</a:t>
            </a:r>
          </a:p>
          <a:p>
            <a:r>
              <a:rPr lang="fr-FR" dirty="0"/>
              <a:t>Introduction délicate de l’écouvillon en suivant le plancher de la fosse nasale </a:t>
            </a:r>
          </a:p>
          <a:p>
            <a:r>
              <a:rPr lang="fr-FR" dirty="0"/>
              <a:t>Contre la cloison nasale</a:t>
            </a:r>
          </a:p>
          <a:p>
            <a:r>
              <a:rPr lang="fr-FR" dirty="0"/>
              <a:t>Jusqu’à buter contre la paroi postérieure du rhinopharynx</a:t>
            </a:r>
          </a:p>
          <a:p>
            <a:r>
              <a:rPr lang="fr-FR" dirty="0"/>
              <a:t>Mouvements de rotation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01" y="4077072"/>
            <a:ext cx="3418657" cy="26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BE30643-0426-4ACE-B865-78312D021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9F03FF46-5A54-46C3-9C5F-CC3DF35538F3}"/>
              </a:ext>
            </a:extLst>
          </p:cNvPr>
          <p:cNvSpPr txBox="1"/>
          <p:nvPr/>
        </p:nvSpPr>
        <p:spPr>
          <a:xfrm>
            <a:off x="5580112" y="4476366"/>
            <a:ext cx="1152128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Rhinopharynx</a:t>
            </a:r>
          </a:p>
        </p:txBody>
      </p:sp>
    </p:spTree>
    <p:extLst>
      <p:ext uri="{BB962C8B-B14F-4D97-AF65-F5344CB8AC3E}">
        <p14:creationId xmlns:p14="http://schemas.microsoft.com/office/powerpoint/2010/main" val="682838133"/>
      </p:ext>
    </p:extLst>
  </p:cSld>
  <p:clrMapOvr>
    <a:masterClrMapping/>
  </p:clrMapOvr>
  <p:transition xmlns:p14="http://schemas.microsoft.com/office/powerpoint/2010/main" spd="slow" advTm="520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MMG0372">
            <a:hlinkClick r:id="" action="ppaction://media"/>
            <a:extLst>
              <a:ext uri="{FF2B5EF4-FFF2-40B4-BE49-F238E27FC236}">
                <a16:creationId xmlns="" xmlns:a16="http://schemas.microsoft.com/office/drawing/2014/main" id="{A0A09B72-84AB-45D0-A96D-8BFE6669B1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end="35370.01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675" y="1135286"/>
            <a:ext cx="7994650" cy="452596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5534EEE5-77CD-4781-9F2E-35DD39C47DB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 advTm="1617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937" objId="5"/>
        <p14:stopEvt time="161746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assemblement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Rassemblement.thmx</Template>
  <TotalTime>672</TotalTime>
  <Words>555</Words>
  <Application>Microsoft Macintosh PowerPoint</Application>
  <PresentationFormat>Présentation à l'écran (4:3)</PresentationFormat>
  <Paragraphs>81</Paragraphs>
  <Slides>14</Slides>
  <Notes>0</Notes>
  <HiddenSlides>0</HiddenSlides>
  <MMClips>15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Rassemblement</vt:lpstr>
      <vt:lpstr>PDF</vt:lpstr>
      <vt:lpstr>Presentation</vt:lpstr>
      <vt:lpstr>Prélèvements virologiques diagnostiques de la maladie COVID-19 </vt:lpstr>
      <vt:lpstr>Objectifs</vt:lpstr>
      <vt:lpstr>Principe du prélèvement</vt:lpstr>
      <vt:lpstr>Présentation PowerPoint</vt:lpstr>
      <vt:lpstr>Présentation PowerPoint</vt:lpstr>
      <vt:lpstr>Contre indications</vt:lpstr>
      <vt:lpstr>Les causes fréquentes d’obstruction nasale à l’origine de difficultés de réalisation du prélèvement.  </vt:lpstr>
      <vt:lpstr>Présentation PowerPoint</vt:lpstr>
      <vt:lpstr>Présentation PowerPoint</vt:lpstr>
      <vt:lpstr>Présentation PowerPoint</vt:lpstr>
      <vt:lpstr>Les particularités chez l’enfant</vt:lpstr>
      <vt:lpstr>Présentation PowerPoint</vt:lpstr>
      <vt:lpstr>Plateformes gouvernementales MGI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des fosses nasales</dc:title>
  <dc:creator>Soizick Pondaven</dc:creator>
  <cp:lastModifiedBy>olivia VONG</cp:lastModifiedBy>
  <cp:revision>96</cp:revision>
  <dcterms:created xsi:type="dcterms:W3CDTF">2020-05-16T20:48:18Z</dcterms:created>
  <dcterms:modified xsi:type="dcterms:W3CDTF">2020-09-22T07:18:06Z</dcterms:modified>
</cp:coreProperties>
</file>